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4630400" cy="8229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latin typeface="+mn-lt"/>
        <a:ea typeface="+mn-ea"/>
        <a:cs typeface="+mn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6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4" name="Shape 10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48725" name="Shape 10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44266799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70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7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7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718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2D1B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7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580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5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6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587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58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10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26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1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32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3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8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49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6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101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84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76" name="Title Text"/>
          <p:cNvSpPr txBox="1">
            <a:spLocks noGrp="1"/>
          </p:cNvSpPr>
          <p:nvPr>
            <p:ph type="title"/>
          </p:nvPr>
        </p:nvSpPr>
        <p:spPr>
          <a:xfrm>
            <a:off x="731519" y="110489"/>
            <a:ext cx="13167362" cy="180975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>
            <a:r>
              <a:t>Title Text</a:t>
            </a:r>
          </a:p>
        </p:txBody>
      </p:sp>
      <p:sp>
        <p:nvSpPr>
          <p:cNvPr id="1048577" name="Body Level One…"/>
          <p:cNvSpPr txBox="1">
            <a:spLocks noGrp="1"/>
          </p:cNvSpPr>
          <p:nvPr>
            <p:ph type="body" idx="1"/>
          </p:nvPr>
        </p:nvSpPr>
        <p:spPr>
          <a:xfrm>
            <a:off x="731519" y="1920239"/>
            <a:ext cx="13167362" cy="6309362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857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071359" y="7408544"/>
            <a:ext cx="3413761" cy="43815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latin typeface="Calibri Light"/>
          <a:ea typeface="Calibri Light"/>
          <a:cs typeface="Calibri Light"/>
          <a:sym typeface="Calibri Light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latin typeface="Calibri Light"/>
          <a:ea typeface="Calibri Light"/>
          <a:cs typeface="Calibri Light"/>
          <a:sym typeface="Calibri Light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latin typeface="Calibri Light"/>
          <a:ea typeface="Calibri Light"/>
          <a:cs typeface="Calibri Light"/>
          <a:sym typeface="Calibri Light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latin typeface="Calibri Light"/>
          <a:ea typeface="Calibri Light"/>
          <a:cs typeface="Calibri Light"/>
          <a:sym typeface="Calibri Light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latin typeface="Calibri Light"/>
          <a:ea typeface="Calibri Light"/>
          <a:cs typeface="Calibri Light"/>
          <a:sym typeface="Calibri Light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latin typeface="Calibri Light"/>
          <a:ea typeface="Calibri Light"/>
          <a:cs typeface="Calibri Light"/>
          <a:sym typeface="Calibri Light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latin typeface="Calibri Light"/>
          <a:ea typeface="Calibri Light"/>
          <a:cs typeface="Calibri Light"/>
          <a:sym typeface="Calibri Light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latin typeface="Calibri Light"/>
          <a:ea typeface="Calibri Light"/>
          <a:cs typeface="Calibri Light"/>
          <a:sym typeface="Calibri Light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latin typeface="Calibri Light"/>
          <a:ea typeface="Calibri Light"/>
          <a:cs typeface="Calibri Light"/>
          <a:sym typeface="Calibri Light"/>
        </a:defRPr>
      </a:lvl9pPr>
    </p:titleStyle>
    <p:bodyStyle>
      <a:lvl1pPr marL="342900" marR="0" indent="-3429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latin typeface="+mn-lt"/>
          <a:ea typeface="+mn-ea"/>
          <a:cs typeface="+mn-cs"/>
          <a:sym typeface="Calibri"/>
        </a:defRPr>
      </a:lvl1pPr>
      <a:lvl2pPr marL="783771" marR="0" indent="-326571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defRPr sz="3200" b="0" i="0" u="none" strike="noStrike" cap="none" spc="0" baseline="0">
          <a:solidFill>
            <a:srgbClr val="000000"/>
          </a:solidFill>
          <a:latin typeface="+mn-lt"/>
          <a:ea typeface="+mn-ea"/>
          <a:cs typeface="+mn-cs"/>
          <a:sym typeface="Calibri"/>
        </a:defRPr>
      </a:lvl2pPr>
      <a:lvl3pPr marL="1219200" marR="0" indent="-30480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latin typeface="+mn-lt"/>
          <a:ea typeface="+mn-ea"/>
          <a:cs typeface="+mn-cs"/>
          <a:sym typeface="Calibri"/>
        </a:defRPr>
      </a:lvl3pPr>
      <a:lvl4pPr marL="17373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defRPr sz="3200" b="0" i="0" u="none" strike="noStrike" cap="none" spc="0" baseline="0">
          <a:solidFill>
            <a:srgbClr val="000000"/>
          </a:solidFill>
          <a:latin typeface="+mn-lt"/>
          <a:ea typeface="+mn-ea"/>
          <a:cs typeface="+mn-cs"/>
          <a:sym typeface="Calibri"/>
        </a:defRPr>
      </a:lvl4pPr>
      <a:lvl5pPr marL="21945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defRPr sz="3200" b="0" i="0" u="none" strike="noStrike" cap="none" spc="0" baseline="0">
          <a:solidFill>
            <a:srgbClr val="000000"/>
          </a:solidFill>
          <a:latin typeface="+mn-lt"/>
          <a:ea typeface="+mn-ea"/>
          <a:cs typeface="+mn-cs"/>
          <a:sym typeface="Calibri"/>
        </a:defRPr>
      </a:lvl5pPr>
      <a:lvl6pPr marL="26517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latin typeface="+mn-lt"/>
          <a:ea typeface="+mn-ea"/>
          <a:cs typeface="+mn-cs"/>
          <a:sym typeface="Calibri"/>
        </a:defRPr>
      </a:lvl6pPr>
      <a:lvl7pPr marL="3108960" marR="0" indent="-365760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latin typeface="+mn-lt"/>
          <a:ea typeface="+mn-ea"/>
          <a:cs typeface="+mn-cs"/>
          <a:sym typeface="Calibri"/>
        </a:defRPr>
      </a:lvl7pPr>
      <a:lvl8pPr marL="35661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latin typeface="+mn-lt"/>
          <a:ea typeface="+mn-ea"/>
          <a:cs typeface="+mn-cs"/>
          <a:sym typeface="Calibri"/>
        </a:defRPr>
      </a:lvl8pPr>
      <a:lvl9pPr marL="4023359" marR="0" indent="-365759" algn="l" defTabSz="9144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defRPr sz="3200" b="0" i="0" u="none" strike="noStrike" cap="none" spc="0" baseline="0">
          <a:solidFill>
            <a:srgbClr val="000000"/>
          </a:solidFill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latin typeface="+mn-lt"/>
          <a:ea typeface="+mn-ea"/>
          <a:cs typeface="+mn-cs"/>
          <a:sym typeface="Helvetica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latin typeface="+mn-lt"/>
          <a:ea typeface="+mn-ea"/>
          <a:cs typeface="+mn-cs"/>
          <a:sym typeface="Helvetica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latin typeface="+mn-lt"/>
          <a:ea typeface="+mn-ea"/>
          <a:cs typeface="+mn-cs"/>
          <a:sym typeface="Helvetica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latin typeface="+mn-lt"/>
          <a:ea typeface="+mn-ea"/>
          <a:cs typeface="+mn-cs"/>
          <a:sym typeface="Helvetica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latin typeface="+mn-lt"/>
          <a:ea typeface="+mn-ea"/>
          <a:cs typeface="+mn-cs"/>
          <a:sym typeface="Helvetica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latin typeface="+mn-lt"/>
          <a:ea typeface="+mn-ea"/>
          <a:cs typeface="+mn-cs"/>
          <a:sym typeface="Helvetica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latin typeface="+mn-lt"/>
          <a:ea typeface="+mn-ea"/>
          <a:cs typeface="+mn-cs"/>
          <a:sym typeface="Helvetica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latin typeface="+mn-lt"/>
          <a:ea typeface="+mn-ea"/>
          <a:cs typeface="+mn-cs"/>
          <a:sym typeface="Helvetica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9680" y="0"/>
            <a:ext cx="5760721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48582" name="Text 0"/>
          <p:cNvSpPr txBox="1"/>
          <p:nvPr/>
        </p:nvSpPr>
        <p:spPr>
          <a:xfrm>
            <a:off x="793790" y="2510076"/>
            <a:ext cx="7556422" cy="1385814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ToyLang: A Glimpse into Language Design</a:t>
            </a:r>
          </a:p>
        </p:txBody>
      </p:sp>
      <p:sp>
        <p:nvSpPr>
          <p:cNvPr id="1048583" name="Text 1"/>
          <p:cNvSpPr txBox="1"/>
          <p:nvPr/>
        </p:nvSpPr>
        <p:spPr>
          <a:xfrm>
            <a:off x="793790" y="4267794"/>
            <a:ext cx="7556422" cy="1400934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Explore the design and implementation of ToyLang, a mini-interpreted programming language built with C, Flex, and Bison. This presentation will walk you through its core features, architecture, and the journey of bringing a language to life.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60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760721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48711" name="Text 0"/>
          <p:cNvSpPr txBox="1"/>
          <p:nvPr/>
        </p:nvSpPr>
        <p:spPr>
          <a:xfrm>
            <a:off x="9298988" y="1374815"/>
            <a:ext cx="1409700" cy="342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lnSpc>
                <a:spcPts val="2700"/>
              </a:lnSpc>
              <a:defRPr sz="22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Reflections</a:t>
            </a:r>
          </a:p>
        </p:txBody>
      </p:sp>
      <p:sp>
        <p:nvSpPr>
          <p:cNvPr id="1048712" name="Text 1"/>
          <p:cNvSpPr txBox="1"/>
          <p:nvPr/>
        </p:nvSpPr>
        <p:spPr>
          <a:xfrm>
            <a:off x="6280189" y="1955958"/>
            <a:ext cx="7556422" cy="6985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5500"/>
              </a:lnSpc>
              <a:defRPr sz="44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Key Takeaways from ToyLang</a:t>
            </a:r>
          </a:p>
        </p:txBody>
      </p:sp>
      <p:sp>
        <p:nvSpPr>
          <p:cNvPr id="1048713" name="Text 2"/>
          <p:cNvSpPr txBox="1"/>
          <p:nvPr/>
        </p:nvSpPr>
        <p:spPr>
          <a:xfrm>
            <a:off x="6280189" y="3713677"/>
            <a:ext cx="7556422" cy="689734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800"/>
              </a:lnSpc>
              <a:buSzPct val="100000"/>
              <a:buChar char="•"/>
              <a:defRPr sz="1700" b="1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Lexer &amp; Parser Foundations:</a:t>
            </a:r>
            <a:r>
              <a:rPr b="0"/>
              <a:t> Deepened understanding of how Flex and Bison translate raw code into structured data.</a:t>
            </a:r>
          </a:p>
        </p:txBody>
      </p:sp>
      <p:sp>
        <p:nvSpPr>
          <p:cNvPr id="1048714" name="Text 3"/>
          <p:cNvSpPr txBox="1"/>
          <p:nvPr/>
        </p:nvSpPr>
        <p:spPr>
          <a:xfrm>
            <a:off x="6280189" y="4518778"/>
            <a:ext cx="7556422" cy="689734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800"/>
              </a:lnSpc>
              <a:buSzPct val="100000"/>
              <a:buChar char="•"/>
              <a:defRPr sz="1700" b="1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AST's Power:</a:t>
            </a:r>
            <a:r>
              <a:rPr b="0"/>
              <a:t> Realized the critical role of the Abstract Syntax Tree in representing program logic for interpretation.</a:t>
            </a:r>
          </a:p>
        </p:txBody>
      </p:sp>
      <p:sp>
        <p:nvSpPr>
          <p:cNvPr id="1048715" name="Text 4"/>
          <p:cNvSpPr txBox="1"/>
          <p:nvPr/>
        </p:nvSpPr>
        <p:spPr>
          <a:xfrm>
            <a:off x="6280189" y="5323880"/>
            <a:ext cx="7556422" cy="689733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800"/>
              </a:lnSpc>
              <a:buSzPct val="100000"/>
              <a:buChar char="•"/>
              <a:defRPr sz="1700" b="1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Interpreter Design:</a:t>
            </a:r>
            <a:r>
              <a:rPr b="0"/>
              <a:t> Gained insights into recursive evaluation and symbol table management for execution.</a:t>
            </a:r>
          </a:p>
        </p:txBody>
      </p:sp>
      <p:sp>
        <p:nvSpPr>
          <p:cNvPr id="1048716" name="Text 5"/>
          <p:cNvSpPr txBox="1"/>
          <p:nvPr/>
        </p:nvSpPr>
        <p:spPr>
          <a:xfrm>
            <a:off x="6280189" y="6128980"/>
            <a:ext cx="7556422" cy="689733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/>
          <a:p>
            <a:pPr marL="342900" indent="-342900">
              <a:lnSpc>
                <a:spcPts val="2800"/>
              </a:lnSpc>
              <a:buSzPct val="100000"/>
              <a:buChar char="•"/>
              <a:defRPr sz="1700" b="1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The Language Journey:</a:t>
            </a:r>
            <a:r>
              <a:rPr b="0"/>
              <a:t> Appreciated the iterative nature of language development and the complexity behind seemingly simple features.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0" name="Text 0"/>
          <p:cNvSpPr txBox="1"/>
          <p:nvPr/>
        </p:nvSpPr>
        <p:spPr>
          <a:xfrm>
            <a:off x="5906197" y="2586633"/>
            <a:ext cx="2598489" cy="6984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lnSpc>
                <a:spcPts val="5500"/>
              </a:lnSpc>
              <a:defRPr sz="4400" b="1">
                <a:solidFill>
                  <a:srgbClr val="9FA582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Thank You</a:t>
            </a:r>
          </a:p>
        </p:txBody>
      </p:sp>
      <p:sp>
        <p:nvSpPr>
          <p:cNvPr id="1048721" name="Text 1"/>
          <p:cNvSpPr txBox="1"/>
          <p:nvPr/>
        </p:nvSpPr>
        <p:spPr>
          <a:xfrm>
            <a:off x="7117851" y="3635573"/>
            <a:ext cx="64" cy="39331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lnSpc>
                <a:spcPts val="3300"/>
              </a:lnSpc>
              <a:defRPr sz="26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Group Information :"/>
          <p:cNvSpPr txBox="1"/>
          <p:nvPr/>
        </p:nvSpPr>
        <p:spPr>
          <a:xfrm>
            <a:off x="1019843" y="671892"/>
            <a:ext cx="5584336" cy="82803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>
              <a:defRPr sz="5000" b="1">
                <a:solidFill>
                  <a:srgbClr val="FFFFFF"/>
                </a:solidFill>
              </a:defRPr>
            </a:lvl1pPr>
          </a:lstStyle>
          <a:p>
            <a:r>
              <a:t>Group Information :</a:t>
            </a:r>
          </a:p>
        </p:txBody>
      </p:sp>
      <p:sp>
        <p:nvSpPr>
          <p:cNvPr id="1048585" name="Name :                ID :…"/>
          <p:cNvSpPr txBox="1"/>
          <p:nvPr/>
        </p:nvSpPr>
        <p:spPr>
          <a:xfrm>
            <a:off x="2518303" y="2725281"/>
            <a:ext cx="7159971" cy="170489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 lvl="4">
              <a:lnSpc>
                <a:spcPct val="120000"/>
              </a:lnSpc>
              <a:defRPr sz="3000">
                <a:solidFill>
                  <a:srgbClr val="DDDDDD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rPr dirty="0"/>
              <a:t>Name :                ID :</a:t>
            </a:r>
          </a:p>
          <a:p>
            <a:pPr>
              <a:lnSpc>
                <a:spcPct val="120000"/>
              </a:lnSpc>
              <a:defRPr sz="3000">
                <a:solidFill>
                  <a:srgbClr val="DDDDDD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rPr dirty="0"/>
              <a:t>————             ———-</a:t>
            </a:r>
          </a:p>
          <a:p>
            <a:pPr>
              <a:lnSpc>
                <a:spcPct val="120000"/>
              </a:lnSpc>
              <a:defRPr sz="3000">
                <a:solidFill>
                  <a:srgbClr val="DDDDDD"/>
                </a:solidFill>
                <a:latin typeface="Georgia"/>
                <a:ea typeface="Georgia"/>
                <a:cs typeface="Georgia"/>
                <a:sym typeface="Georgia"/>
              </a:defRPr>
            </a:pPr>
            <a:r>
              <a:rPr dirty="0" smtClean="0"/>
              <a:t>Md</a:t>
            </a:r>
            <a:r>
              <a:rPr dirty="0"/>
              <a:t>. </a:t>
            </a:r>
            <a:r>
              <a:rPr dirty="0" err="1"/>
              <a:t>Mehedi</a:t>
            </a:r>
            <a:r>
              <a:rPr dirty="0"/>
              <a:t> </a:t>
            </a:r>
            <a:r>
              <a:rPr dirty="0" err="1"/>
              <a:t>Hasan</a:t>
            </a:r>
            <a:r>
              <a:rPr dirty="0"/>
              <a:t> (0242220005101432)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Text 0"/>
          <p:cNvSpPr txBox="1"/>
          <p:nvPr/>
        </p:nvSpPr>
        <p:spPr>
          <a:xfrm>
            <a:off x="6494055" y="1316950"/>
            <a:ext cx="1495872" cy="342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lnSpc>
                <a:spcPts val="2700"/>
              </a:lnSpc>
              <a:defRPr sz="22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Introduction</a:t>
            </a:r>
          </a:p>
        </p:txBody>
      </p:sp>
      <p:sp>
        <p:nvSpPr>
          <p:cNvPr id="1048590" name="Text 1"/>
          <p:cNvSpPr txBox="1"/>
          <p:nvPr/>
        </p:nvSpPr>
        <p:spPr>
          <a:xfrm>
            <a:off x="793790" y="1898094"/>
            <a:ext cx="4375845" cy="6984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What is ToyLang?</a:t>
            </a:r>
          </a:p>
        </p:txBody>
      </p:sp>
      <p:sp>
        <p:nvSpPr>
          <p:cNvPr id="1048591" name="Shape 2"/>
          <p:cNvSpPr/>
          <p:nvPr/>
        </p:nvSpPr>
        <p:spPr>
          <a:xfrm>
            <a:off x="793790" y="3287197"/>
            <a:ext cx="4196358" cy="3625454"/>
          </a:xfrm>
          <a:prstGeom prst="roundRect">
            <a:avLst>
              <a:gd name="adj" fmla="val 4035"/>
            </a:avLst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592" name="Shape 3"/>
          <p:cNvSpPr/>
          <p:nvPr/>
        </p:nvSpPr>
        <p:spPr>
          <a:xfrm>
            <a:off x="793790" y="3256717"/>
            <a:ext cx="4196358" cy="121921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593" name="Shape 4"/>
          <p:cNvSpPr/>
          <p:nvPr/>
        </p:nvSpPr>
        <p:spPr>
          <a:xfrm>
            <a:off x="2551688" y="2947035"/>
            <a:ext cx="680443" cy="680443"/>
          </a:xfrm>
          <a:prstGeom prst="roundRect">
            <a:avLst>
              <a:gd name="adj" fmla="val 50000"/>
            </a:avLst>
          </a:prstGeom>
          <a:solidFill>
            <a:srgbClr val="9FA58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594" name="Text 5"/>
          <p:cNvSpPr txBox="1"/>
          <p:nvPr/>
        </p:nvSpPr>
        <p:spPr>
          <a:xfrm>
            <a:off x="2755761" y="3117175"/>
            <a:ext cx="161026" cy="40677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3400"/>
              </a:lnSpc>
              <a:defRPr sz="2100" b="1"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1</a:t>
            </a:r>
          </a:p>
        </p:txBody>
      </p:sp>
      <p:sp>
        <p:nvSpPr>
          <p:cNvPr id="1048595" name="Text 6"/>
          <p:cNvSpPr txBox="1"/>
          <p:nvPr/>
        </p:nvSpPr>
        <p:spPr>
          <a:xfrm>
            <a:off x="1051084" y="3854172"/>
            <a:ext cx="3017739" cy="4191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3300"/>
              </a:lnSpc>
              <a:defRPr sz="2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A Learning Endeavor</a:t>
            </a:r>
          </a:p>
        </p:txBody>
      </p:sp>
      <p:sp>
        <p:nvSpPr>
          <p:cNvPr id="1048596" name="Text 7"/>
          <p:cNvSpPr txBox="1"/>
          <p:nvPr/>
        </p:nvSpPr>
        <p:spPr>
          <a:xfrm>
            <a:off x="1051084" y="4415552"/>
            <a:ext cx="3681770" cy="1400933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ToyLang was developed as a hands-on project to understand the inner workings of programming languages, from lexical analysis to execution.</a:t>
            </a:r>
          </a:p>
        </p:txBody>
      </p:sp>
      <p:sp>
        <p:nvSpPr>
          <p:cNvPr id="1048597" name="Shape 8"/>
          <p:cNvSpPr/>
          <p:nvPr/>
        </p:nvSpPr>
        <p:spPr>
          <a:xfrm>
            <a:off x="5216962" y="3287197"/>
            <a:ext cx="4196358" cy="3625454"/>
          </a:xfrm>
          <a:prstGeom prst="roundRect">
            <a:avLst>
              <a:gd name="adj" fmla="val 4035"/>
            </a:avLst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598" name="Shape 9"/>
          <p:cNvSpPr/>
          <p:nvPr/>
        </p:nvSpPr>
        <p:spPr>
          <a:xfrm>
            <a:off x="5216962" y="3256717"/>
            <a:ext cx="4196358" cy="121921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599" name="Shape 10"/>
          <p:cNvSpPr/>
          <p:nvPr/>
        </p:nvSpPr>
        <p:spPr>
          <a:xfrm>
            <a:off x="6974860" y="2947035"/>
            <a:ext cx="680443" cy="680443"/>
          </a:xfrm>
          <a:prstGeom prst="roundRect">
            <a:avLst>
              <a:gd name="adj" fmla="val 50000"/>
            </a:avLst>
          </a:prstGeom>
          <a:solidFill>
            <a:srgbClr val="9FA58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00" name="Text 11"/>
          <p:cNvSpPr txBox="1"/>
          <p:nvPr/>
        </p:nvSpPr>
        <p:spPr>
          <a:xfrm>
            <a:off x="7178933" y="3117175"/>
            <a:ext cx="161026" cy="40677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3400"/>
              </a:lnSpc>
              <a:defRPr sz="2100" b="1"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2</a:t>
            </a:r>
          </a:p>
        </p:txBody>
      </p:sp>
      <p:sp>
        <p:nvSpPr>
          <p:cNvPr id="1048601" name="Text 12"/>
          <p:cNvSpPr txBox="1"/>
          <p:nvPr/>
        </p:nvSpPr>
        <p:spPr>
          <a:xfrm>
            <a:off x="5474256" y="3854172"/>
            <a:ext cx="3003550" cy="4191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3300"/>
              </a:lnSpc>
              <a:defRPr sz="2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Built with Core Tools</a:t>
            </a:r>
          </a:p>
        </p:txBody>
      </p:sp>
      <p:sp>
        <p:nvSpPr>
          <p:cNvPr id="1048602" name="Text 13"/>
          <p:cNvSpPr txBox="1"/>
          <p:nvPr/>
        </p:nvSpPr>
        <p:spPr>
          <a:xfrm>
            <a:off x="5474256" y="4415552"/>
            <a:ext cx="3681770" cy="1400933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Leveraging C for its foundational logic, Flex for tokenization, and Bison for parsing, ToyLang showcases a traditional compiler design approach.</a:t>
            </a:r>
          </a:p>
        </p:txBody>
      </p:sp>
      <p:sp>
        <p:nvSpPr>
          <p:cNvPr id="1048603" name="Shape 14"/>
          <p:cNvSpPr/>
          <p:nvPr/>
        </p:nvSpPr>
        <p:spPr>
          <a:xfrm>
            <a:off x="9640133" y="3287197"/>
            <a:ext cx="4196359" cy="3625454"/>
          </a:xfrm>
          <a:prstGeom prst="roundRect">
            <a:avLst>
              <a:gd name="adj" fmla="val 4035"/>
            </a:avLst>
          </a:prstGeom>
          <a:solidFill>
            <a:srgbClr val="1C1D1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04" name="Shape 15"/>
          <p:cNvSpPr/>
          <p:nvPr/>
        </p:nvSpPr>
        <p:spPr>
          <a:xfrm>
            <a:off x="9640133" y="3256717"/>
            <a:ext cx="4196359" cy="121921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05" name="Shape 16"/>
          <p:cNvSpPr/>
          <p:nvPr/>
        </p:nvSpPr>
        <p:spPr>
          <a:xfrm>
            <a:off x="11398032" y="2947035"/>
            <a:ext cx="680443" cy="680443"/>
          </a:xfrm>
          <a:prstGeom prst="roundRect">
            <a:avLst>
              <a:gd name="adj" fmla="val 50000"/>
            </a:avLst>
          </a:prstGeom>
          <a:solidFill>
            <a:srgbClr val="9FA58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06" name="Text 17"/>
          <p:cNvSpPr txBox="1"/>
          <p:nvPr/>
        </p:nvSpPr>
        <p:spPr>
          <a:xfrm>
            <a:off x="11602104" y="3117175"/>
            <a:ext cx="161027" cy="40677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3400"/>
              </a:lnSpc>
              <a:defRPr sz="2100" b="1"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3</a:t>
            </a:r>
          </a:p>
        </p:txBody>
      </p:sp>
      <p:sp>
        <p:nvSpPr>
          <p:cNvPr id="1048607" name="Text 18"/>
          <p:cNvSpPr txBox="1"/>
          <p:nvPr/>
        </p:nvSpPr>
        <p:spPr>
          <a:xfrm>
            <a:off x="9897426" y="3854172"/>
            <a:ext cx="3681770" cy="41910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3300"/>
              </a:lnSpc>
              <a:defRPr sz="2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Simplicity &amp; Functionality</a:t>
            </a:r>
          </a:p>
        </p:txBody>
      </p:sp>
      <p:sp>
        <p:nvSpPr>
          <p:cNvPr id="1048608" name="Text 19"/>
          <p:cNvSpPr txBox="1"/>
          <p:nvPr/>
        </p:nvSpPr>
        <p:spPr>
          <a:xfrm>
            <a:off x="9897426" y="4840842"/>
            <a:ext cx="3681770" cy="1400934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Designed to be minimalist yet functional, it supports essential programming constructs for demonstrating language principles.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Text 0"/>
          <p:cNvSpPr txBox="1"/>
          <p:nvPr/>
        </p:nvSpPr>
        <p:spPr>
          <a:xfrm>
            <a:off x="6219521" y="592455"/>
            <a:ext cx="2004120" cy="3301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lnSpc>
                <a:spcPts val="2600"/>
              </a:lnSpc>
              <a:defRPr sz="21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Core Capabilities</a:t>
            </a:r>
          </a:p>
        </p:txBody>
      </p:sp>
      <p:sp>
        <p:nvSpPr>
          <p:cNvPr id="1048613" name="Text 1"/>
          <p:cNvSpPr txBox="1"/>
          <p:nvPr/>
        </p:nvSpPr>
        <p:spPr>
          <a:xfrm>
            <a:off x="754022" y="1144428"/>
            <a:ext cx="6411466" cy="6730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5300"/>
              </a:lnSpc>
              <a:defRPr sz="42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ToyLang Features in Action</a:t>
            </a:r>
          </a:p>
        </p:txBody>
      </p:sp>
      <p:sp>
        <p:nvSpPr>
          <p:cNvPr id="1048614" name="Text 2"/>
          <p:cNvSpPr txBox="1"/>
          <p:nvPr/>
        </p:nvSpPr>
        <p:spPr>
          <a:xfrm>
            <a:off x="754023" y="2356247"/>
            <a:ext cx="2324100" cy="3301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21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Syntax &amp; Semantics</a:t>
            </a:r>
          </a:p>
        </p:txBody>
      </p:sp>
      <p:sp>
        <p:nvSpPr>
          <p:cNvPr id="1048615" name="Text 3"/>
          <p:cNvSpPr txBox="1"/>
          <p:nvPr/>
        </p:nvSpPr>
        <p:spPr>
          <a:xfrm>
            <a:off x="754022" y="2908220"/>
            <a:ext cx="4434880" cy="3428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sz="1600" b="1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Variables:</a:t>
            </a:r>
            <a:r>
              <a:rPr b="0"/>
              <a:t> Declare with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dhoro</a:t>
            </a:r>
            <a:r>
              <a:rPr b="0"/>
              <a:t>, re-assign freely.</a:t>
            </a:r>
          </a:p>
        </p:txBody>
      </p:sp>
      <p:sp>
        <p:nvSpPr>
          <p:cNvPr id="1048616" name="Text 4"/>
          <p:cNvSpPr txBox="1"/>
          <p:nvPr/>
        </p:nvSpPr>
        <p:spPr>
          <a:xfrm>
            <a:off x="754022" y="3336011"/>
            <a:ext cx="4665663" cy="342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sz="1600" b="1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Loops:</a:t>
            </a:r>
            <a:r>
              <a:rPr b="0"/>
              <a:t>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ghuraw</a:t>
            </a:r>
            <a:r>
              <a:rPr b="0"/>
              <a:t> for conditional iteration (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&lt;, &gt;, ==</a:t>
            </a:r>
            <a:r>
              <a:rPr b="0"/>
              <a:t>).</a:t>
            </a:r>
          </a:p>
        </p:txBody>
      </p:sp>
      <p:sp>
        <p:nvSpPr>
          <p:cNvPr id="1048617" name="Text 5"/>
          <p:cNvSpPr txBox="1"/>
          <p:nvPr/>
        </p:nvSpPr>
        <p:spPr>
          <a:xfrm>
            <a:off x="754022" y="3763803"/>
            <a:ext cx="5452368" cy="3428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sz="1600" b="1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Arithmetic:</a:t>
            </a:r>
            <a:r>
              <a:rPr b="0"/>
              <a:t> Basic operations with division-by-zero checks.</a:t>
            </a:r>
          </a:p>
        </p:txBody>
      </p:sp>
      <p:sp>
        <p:nvSpPr>
          <p:cNvPr id="1048618" name="Text 6"/>
          <p:cNvSpPr txBox="1"/>
          <p:nvPr/>
        </p:nvSpPr>
        <p:spPr>
          <a:xfrm>
            <a:off x="754022" y="4183974"/>
            <a:ext cx="3898901" cy="342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sz="1600" b="1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Logic:</a:t>
            </a:r>
            <a:r>
              <a:rPr b="0"/>
              <a:t>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&amp;&amp;</a:t>
            </a:r>
            <a:r>
              <a:rPr b="0"/>
              <a:t> and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||</a:t>
            </a:r>
            <a:r>
              <a:rPr b="0"/>
              <a:t> for complex conditions.</a:t>
            </a:r>
          </a:p>
        </p:txBody>
      </p:sp>
      <p:sp>
        <p:nvSpPr>
          <p:cNvPr id="1048619" name="Text 7"/>
          <p:cNvSpPr txBox="1"/>
          <p:nvPr/>
        </p:nvSpPr>
        <p:spPr>
          <a:xfrm>
            <a:off x="754022" y="4611766"/>
            <a:ext cx="4494312" cy="342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sz="1600" b="1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Output:</a:t>
            </a:r>
            <a:r>
              <a:rPr b="0"/>
              <a:t>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dekhao</a:t>
            </a:r>
            <a:r>
              <a:rPr b="0"/>
              <a:t> for printing values and strings.</a:t>
            </a:r>
          </a:p>
        </p:txBody>
      </p:sp>
      <p:sp>
        <p:nvSpPr>
          <p:cNvPr id="1048620" name="Text 8"/>
          <p:cNvSpPr txBox="1"/>
          <p:nvPr/>
        </p:nvSpPr>
        <p:spPr>
          <a:xfrm>
            <a:off x="754022" y="5039557"/>
            <a:ext cx="4314032" cy="342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marL="342900" indent="-342900">
              <a:lnSpc>
                <a:spcPts val="2700"/>
              </a:lnSpc>
              <a:buSzPct val="100000"/>
              <a:buChar char="•"/>
              <a:defRPr sz="1600" b="1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Conditionals:</a:t>
            </a:r>
            <a:r>
              <a:rPr b="0"/>
              <a:t>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jodi</a:t>
            </a:r>
            <a:r>
              <a:rPr b="0"/>
              <a:t> / </a:t>
            </a:r>
            <a:r>
              <a:rPr b="0">
                <a:latin typeface="Consolas"/>
                <a:ea typeface="Consolas"/>
                <a:cs typeface="Consolas"/>
                <a:sym typeface="Consolas"/>
              </a:rPr>
              <a:t>naile</a:t>
            </a:r>
            <a:r>
              <a:rPr b="0"/>
              <a:t> for branching logic.</a:t>
            </a:r>
          </a:p>
        </p:txBody>
      </p:sp>
      <p:sp>
        <p:nvSpPr>
          <p:cNvPr id="1048621" name="Text 9"/>
          <p:cNvSpPr txBox="1"/>
          <p:nvPr/>
        </p:nvSpPr>
        <p:spPr>
          <a:xfrm>
            <a:off x="7585591" y="2356247"/>
            <a:ext cx="1689101" cy="3301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600"/>
              </a:lnSpc>
              <a:defRPr sz="21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Code Example</a:t>
            </a:r>
          </a:p>
        </p:txBody>
      </p:sp>
      <p:sp>
        <p:nvSpPr>
          <p:cNvPr id="1048622" name="Shape 10"/>
          <p:cNvSpPr/>
          <p:nvPr/>
        </p:nvSpPr>
        <p:spPr>
          <a:xfrm>
            <a:off x="7585591" y="2935128"/>
            <a:ext cx="6298407" cy="4460797"/>
          </a:xfrm>
          <a:prstGeom prst="roundRect">
            <a:avLst>
              <a:gd name="adj" fmla="val 724"/>
            </a:avLst>
          </a:prstGeom>
          <a:solidFill>
            <a:srgbClr val="292A2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23" name="Shape 11"/>
          <p:cNvSpPr/>
          <p:nvPr/>
        </p:nvSpPr>
        <p:spPr>
          <a:xfrm>
            <a:off x="7574874" y="2935128"/>
            <a:ext cx="6319839" cy="4460797"/>
          </a:xfrm>
          <a:prstGeom prst="roundRect">
            <a:avLst>
              <a:gd name="adj" fmla="val 724"/>
            </a:avLst>
          </a:prstGeom>
          <a:solidFill>
            <a:srgbClr val="292A2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24" name="Text 12"/>
          <p:cNvSpPr txBox="1"/>
          <p:nvPr/>
        </p:nvSpPr>
        <p:spPr>
          <a:xfrm>
            <a:off x="7790259" y="3096697"/>
            <a:ext cx="5889070" cy="1028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2700"/>
              </a:lnSpc>
              <a:defRPr sz="1600">
                <a:solidFill>
                  <a:srgbClr val="C2C4B5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r>
              <a:t>dhoro a = 10;dhoro b = 2;jodi (a &gt; b) { dekhao "a is greater";} naile { dekhao "b is greater";}ghuraw (a &gt; 5) { a = a - 1; dekhao a;}dekhao "Loop finished!";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9680" y="0"/>
            <a:ext cx="5760721" cy="8229600"/>
          </a:xfrm>
          <a:prstGeom prst="rect">
            <a:avLst/>
          </a:prstGeom>
          <a:ln w="12700">
            <a:miter lim="400000"/>
          </a:ln>
        </p:spPr>
      </p:pic>
      <p:sp>
        <p:nvSpPr>
          <p:cNvPr id="1048628" name="Text 0"/>
          <p:cNvSpPr txBox="1"/>
          <p:nvPr/>
        </p:nvSpPr>
        <p:spPr>
          <a:xfrm>
            <a:off x="3517908" y="2755344"/>
            <a:ext cx="1930401" cy="342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lnSpc>
                <a:spcPts val="2700"/>
              </a:lnSpc>
              <a:defRPr sz="22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Under the Hood</a:t>
            </a:r>
          </a:p>
        </p:txBody>
      </p:sp>
      <p:sp>
        <p:nvSpPr>
          <p:cNvPr id="1048629" name="Text 1"/>
          <p:cNvSpPr txBox="1"/>
          <p:nvPr/>
        </p:nvSpPr>
        <p:spPr>
          <a:xfrm>
            <a:off x="793790" y="3336487"/>
            <a:ext cx="5547916" cy="6985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Architectural Overview</a:t>
            </a:r>
          </a:p>
        </p:txBody>
      </p:sp>
      <p:sp>
        <p:nvSpPr>
          <p:cNvPr id="1048630" name="Text 2"/>
          <p:cNvSpPr txBox="1"/>
          <p:nvPr/>
        </p:nvSpPr>
        <p:spPr>
          <a:xfrm>
            <a:off x="793790" y="4385428"/>
            <a:ext cx="7556422" cy="689734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ToyLang's architecture follows a classic interpreter design, breaking down the complex task of code execution into modular and manageable components.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Text 0"/>
          <p:cNvSpPr txBox="1"/>
          <p:nvPr/>
        </p:nvSpPr>
        <p:spPr>
          <a:xfrm>
            <a:off x="6044307" y="464819"/>
            <a:ext cx="2288282" cy="2540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lnSpc>
                <a:spcPts val="2000"/>
              </a:lnSpc>
              <a:defRPr sz="16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From Source to Execution</a:t>
            </a:r>
          </a:p>
        </p:txBody>
      </p:sp>
      <p:sp>
        <p:nvSpPr>
          <p:cNvPr id="1048635" name="Text 1"/>
          <p:cNvSpPr txBox="1"/>
          <p:nvPr/>
        </p:nvSpPr>
        <p:spPr>
          <a:xfrm>
            <a:off x="591621" y="897850"/>
            <a:ext cx="4485184" cy="5207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4100"/>
              </a:lnSpc>
              <a:defRPr sz="33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The ToyLang Code Flow</a:t>
            </a:r>
          </a:p>
        </p:txBody>
      </p:sp>
      <p:pic>
        <p:nvPicPr>
          <p:cNvPr id="2097154" name="Image 0" descr="Image 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621" y="1679614"/>
            <a:ext cx="845226" cy="1014294"/>
          </a:xfrm>
          <a:prstGeom prst="rect">
            <a:avLst/>
          </a:prstGeom>
          <a:ln w="12700">
            <a:miter lim="400000"/>
          </a:ln>
        </p:spPr>
      </p:pic>
      <p:sp>
        <p:nvSpPr>
          <p:cNvPr id="1048636" name="Text 2"/>
          <p:cNvSpPr txBox="1"/>
          <p:nvPr/>
        </p:nvSpPr>
        <p:spPr>
          <a:xfrm>
            <a:off x="1605795" y="1848563"/>
            <a:ext cx="1645643" cy="2540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Source Code (.toy)</a:t>
            </a:r>
          </a:p>
        </p:txBody>
      </p:sp>
      <p:sp>
        <p:nvSpPr>
          <p:cNvPr id="1048637" name="Text 3"/>
          <p:cNvSpPr txBox="1"/>
          <p:nvPr/>
        </p:nvSpPr>
        <p:spPr>
          <a:xfrm>
            <a:off x="1605795" y="2213966"/>
            <a:ext cx="3051374" cy="2666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ts val="2100"/>
              </a:lnSpc>
              <a:defRPr sz="13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Your ToyLang program, written in a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.toy</a:t>
            </a:r>
            <a:r>
              <a:t> file.</a:t>
            </a:r>
          </a:p>
        </p:txBody>
      </p:sp>
      <p:pic>
        <p:nvPicPr>
          <p:cNvPr id="2097155" name="Image 1" descr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21" y="2693908"/>
            <a:ext cx="845226" cy="1014294"/>
          </a:xfrm>
          <a:prstGeom prst="rect">
            <a:avLst/>
          </a:prstGeom>
          <a:ln w="12700">
            <a:miter lim="400000"/>
          </a:ln>
        </p:spPr>
      </p:pic>
      <p:sp>
        <p:nvSpPr>
          <p:cNvPr id="1048638" name="Text 4"/>
          <p:cNvSpPr txBox="1"/>
          <p:nvPr/>
        </p:nvSpPr>
        <p:spPr>
          <a:xfrm>
            <a:off x="1605795" y="2862858"/>
            <a:ext cx="1038027" cy="2540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Lexer (toy.l)</a:t>
            </a:r>
          </a:p>
        </p:txBody>
      </p:sp>
      <p:sp>
        <p:nvSpPr>
          <p:cNvPr id="1048639" name="Text 5"/>
          <p:cNvSpPr txBox="1"/>
          <p:nvPr/>
        </p:nvSpPr>
        <p:spPr>
          <a:xfrm>
            <a:off x="1605795" y="3228261"/>
            <a:ext cx="6731893" cy="2666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3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Tokenizes the source code, breaking it into meaningful units (keywords, identifiers, operators).</a:t>
            </a:r>
          </a:p>
        </p:txBody>
      </p:sp>
      <p:pic>
        <p:nvPicPr>
          <p:cNvPr id="2097156" name="Image 2" descr="Imag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621" y="3708201"/>
            <a:ext cx="845226" cy="1014294"/>
          </a:xfrm>
          <a:prstGeom prst="rect">
            <a:avLst/>
          </a:prstGeom>
          <a:ln w="12700">
            <a:miter lim="400000"/>
          </a:ln>
        </p:spPr>
      </p:pic>
      <p:sp>
        <p:nvSpPr>
          <p:cNvPr id="1048640" name="Text 6"/>
          <p:cNvSpPr txBox="1"/>
          <p:nvPr/>
        </p:nvSpPr>
        <p:spPr>
          <a:xfrm>
            <a:off x="1605795" y="3877150"/>
            <a:ext cx="1178620" cy="2540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Parser (toy.y)</a:t>
            </a:r>
          </a:p>
        </p:txBody>
      </p:sp>
      <p:sp>
        <p:nvSpPr>
          <p:cNvPr id="1048641" name="Text 7"/>
          <p:cNvSpPr txBox="1"/>
          <p:nvPr/>
        </p:nvSpPr>
        <p:spPr>
          <a:xfrm>
            <a:off x="1605795" y="4242553"/>
            <a:ext cx="6694736" cy="2667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3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Takes tokens and builds the Abstract Syntax Tree (AST), representing the program's structure.</a:t>
            </a:r>
          </a:p>
        </p:txBody>
      </p:sp>
      <p:pic>
        <p:nvPicPr>
          <p:cNvPr id="2097157" name="Image 3" descr="Imag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621" y="4722495"/>
            <a:ext cx="845226" cy="1014294"/>
          </a:xfrm>
          <a:prstGeom prst="rect">
            <a:avLst/>
          </a:prstGeom>
          <a:ln w="12700">
            <a:miter lim="400000"/>
          </a:ln>
        </p:spPr>
      </p:pic>
      <p:sp>
        <p:nvSpPr>
          <p:cNvPr id="1048642" name="Text 8"/>
          <p:cNvSpPr txBox="1"/>
          <p:nvPr/>
        </p:nvSpPr>
        <p:spPr>
          <a:xfrm>
            <a:off x="1605795" y="4891444"/>
            <a:ext cx="1016000" cy="2540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AST (ast.h)</a:t>
            </a:r>
          </a:p>
        </p:txBody>
      </p:sp>
      <p:sp>
        <p:nvSpPr>
          <p:cNvPr id="1048643" name="Text 9"/>
          <p:cNvSpPr txBox="1"/>
          <p:nvPr/>
        </p:nvSpPr>
        <p:spPr>
          <a:xfrm>
            <a:off x="1605795" y="5256848"/>
            <a:ext cx="6003131" cy="2666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3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The hierarchical representation of the program, used by the interpreter for execution.</a:t>
            </a:r>
          </a:p>
        </p:txBody>
      </p:sp>
      <p:pic>
        <p:nvPicPr>
          <p:cNvPr id="2097158" name="Image 4" descr="Imag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1621" y="5736787"/>
            <a:ext cx="845226" cy="1014294"/>
          </a:xfrm>
          <a:prstGeom prst="rect">
            <a:avLst/>
          </a:prstGeom>
          <a:ln w="12700">
            <a:miter lim="400000"/>
          </a:ln>
        </p:spPr>
      </p:pic>
      <p:sp>
        <p:nvSpPr>
          <p:cNvPr id="1048644" name="Text 10"/>
          <p:cNvSpPr txBox="1"/>
          <p:nvPr/>
        </p:nvSpPr>
        <p:spPr>
          <a:xfrm>
            <a:off x="1605795" y="5905737"/>
            <a:ext cx="1699915" cy="2539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Interpreter (main.c)</a:t>
            </a:r>
          </a:p>
        </p:txBody>
      </p:sp>
      <p:sp>
        <p:nvSpPr>
          <p:cNvPr id="1048645" name="Text 11"/>
          <p:cNvSpPr txBox="1"/>
          <p:nvPr/>
        </p:nvSpPr>
        <p:spPr>
          <a:xfrm>
            <a:off x="1605795" y="6271140"/>
            <a:ext cx="4931271" cy="2667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3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Traverses the AST, evaluates expressions, and executes statements.</a:t>
            </a:r>
          </a:p>
        </p:txBody>
      </p:sp>
      <p:pic>
        <p:nvPicPr>
          <p:cNvPr id="2097159" name="Image 5" descr="Imag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1621" y="6751081"/>
            <a:ext cx="845226" cy="1014294"/>
          </a:xfrm>
          <a:prstGeom prst="rect">
            <a:avLst/>
          </a:prstGeom>
          <a:ln w="12700">
            <a:miter lim="400000"/>
          </a:ln>
        </p:spPr>
      </p:pic>
      <p:sp>
        <p:nvSpPr>
          <p:cNvPr id="1048646" name="Text 12"/>
          <p:cNvSpPr txBox="1"/>
          <p:nvPr/>
        </p:nvSpPr>
        <p:spPr>
          <a:xfrm>
            <a:off x="1605795" y="6920031"/>
            <a:ext cx="609600" cy="2540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1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Output</a:t>
            </a:r>
          </a:p>
        </p:txBody>
      </p:sp>
      <p:sp>
        <p:nvSpPr>
          <p:cNvPr id="1048647" name="Text 13"/>
          <p:cNvSpPr txBox="1"/>
          <p:nvPr/>
        </p:nvSpPr>
        <p:spPr>
          <a:xfrm>
            <a:off x="1605795" y="7285434"/>
            <a:ext cx="2757339" cy="2667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3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The result of your program's execution.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1" name="Text 0"/>
          <p:cNvSpPr txBox="1"/>
          <p:nvPr/>
        </p:nvSpPr>
        <p:spPr>
          <a:xfrm>
            <a:off x="6415815" y="630435"/>
            <a:ext cx="1636514" cy="3428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lnSpc>
                <a:spcPts val="2700"/>
              </a:lnSpc>
              <a:defRPr sz="22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Live Example</a:t>
            </a:r>
          </a:p>
        </p:txBody>
      </p:sp>
      <p:sp>
        <p:nvSpPr>
          <p:cNvPr id="1048652" name="Text 1"/>
          <p:cNvSpPr txBox="1"/>
          <p:nvPr/>
        </p:nvSpPr>
        <p:spPr>
          <a:xfrm>
            <a:off x="793789" y="1211580"/>
            <a:ext cx="6772474" cy="6985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A Simple ToyLang Program</a:t>
            </a:r>
          </a:p>
        </p:txBody>
      </p:sp>
      <p:sp>
        <p:nvSpPr>
          <p:cNvPr id="1048653" name="Text 2"/>
          <p:cNvSpPr txBox="1"/>
          <p:nvPr/>
        </p:nvSpPr>
        <p:spPr>
          <a:xfrm>
            <a:off x="793789" y="2487334"/>
            <a:ext cx="2928938" cy="342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ts val="2700"/>
              </a:lnSpc>
              <a:defRPr sz="22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pPr>
            <a:r>
              <a:t>Input: </a:t>
            </a:r>
            <a:r>
              <a:rPr>
                <a:solidFill>
                  <a:srgbClr val="C2C4B5"/>
                </a:solidFill>
                <a:latin typeface="Consolas"/>
                <a:ea typeface="Consolas"/>
                <a:cs typeface="Consolas"/>
                <a:sym typeface="Consolas"/>
              </a:rPr>
              <a:t>loop_example.toy</a:t>
            </a:r>
          </a:p>
        </p:txBody>
      </p:sp>
      <p:sp>
        <p:nvSpPr>
          <p:cNvPr id="1048654" name="Shape 3"/>
          <p:cNvSpPr/>
          <p:nvPr/>
        </p:nvSpPr>
        <p:spPr>
          <a:xfrm>
            <a:off x="793790" y="3104436"/>
            <a:ext cx="6244710" cy="3243264"/>
          </a:xfrm>
          <a:prstGeom prst="roundRect">
            <a:avLst>
              <a:gd name="adj" fmla="val 1049"/>
            </a:avLst>
          </a:prstGeom>
          <a:solidFill>
            <a:srgbClr val="292A2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55" name="Shape 4"/>
          <p:cNvSpPr/>
          <p:nvPr/>
        </p:nvSpPr>
        <p:spPr>
          <a:xfrm>
            <a:off x="782478" y="3104436"/>
            <a:ext cx="6267332" cy="3243264"/>
          </a:xfrm>
          <a:prstGeom prst="roundRect">
            <a:avLst>
              <a:gd name="adj" fmla="val 1049"/>
            </a:avLst>
          </a:prstGeom>
          <a:solidFill>
            <a:srgbClr val="292A2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56" name="Text 5"/>
          <p:cNvSpPr txBox="1"/>
          <p:nvPr/>
        </p:nvSpPr>
        <p:spPr>
          <a:xfrm>
            <a:off x="1009292" y="3274457"/>
            <a:ext cx="5813705" cy="10668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C2C4B5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r>
              <a:t>dhoro counter = 1;dekhao "Starting loop...";ghuraw (counter &lt;= 3) {  dekhao "Current count: ";  dekhao counter;  counter = counter + 1;}dekhao "Loop finished.";</a:t>
            </a:r>
          </a:p>
        </p:txBody>
      </p:sp>
      <p:sp>
        <p:nvSpPr>
          <p:cNvPr id="1048657" name="Text 6"/>
          <p:cNvSpPr txBox="1"/>
          <p:nvPr/>
        </p:nvSpPr>
        <p:spPr>
          <a:xfrm>
            <a:off x="7599520" y="2487334"/>
            <a:ext cx="2108200" cy="342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700"/>
              </a:lnSpc>
              <a:defRPr sz="22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Expected Output:</a:t>
            </a:r>
          </a:p>
        </p:txBody>
      </p:sp>
      <p:sp>
        <p:nvSpPr>
          <p:cNvPr id="1048658" name="Shape 7"/>
          <p:cNvSpPr/>
          <p:nvPr/>
        </p:nvSpPr>
        <p:spPr>
          <a:xfrm>
            <a:off x="7599520" y="3096816"/>
            <a:ext cx="6244710" cy="3243264"/>
          </a:xfrm>
          <a:prstGeom prst="roundRect">
            <a:avLst>
              <a:gd name="adj" fmla="val 1049"/>
            </a:avLst>
          </a:prstGeom>
          <a:solidFill>
            <a:srgbClr val="292A2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59" name="Shape 8"/>
          <p:cNvSpPr/>
          <p:nvPr/>
        </p:nvSpPr>
        <p:spPr>
          <a:xfrm>
            <a:off x="7588209" y="3096816"/>
            <a:ext cx="6267332" cy="3243264"/>
          </a:xfrm>
          <a:prstGeom prst="roundRect">
            <a:avLst>
              <a:gd name="adj" fmla="val 1049"/>
            </a:avLst>
          </a:prstGeom>
          <a:solidFill>
            <a:srgbClr val="292A2C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60" name="Text 9"/>
          <p:cNvSpPr txBox="1"/>
          <p:nvPr/>
        </p:nvSpPr>
        <p:spPr>
          <a:xfrm>
            <a:off x="7815023" y="3266837"/>
            <a:ext cx="5813705" cy="69321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C2C4B5"/>
                </a:solidFill>
                <a:latin typeface="Consolas"/>
                <a:ea typeface="Consolas"/>
                <a:cs typeface="Consolas"/>
                <a:sym typeface="Consolas"/>
              </a:defRPr>
            </a:lvl1pPr>
          </a:lstStyle>
          <a:p>
            <a:r>
              <a:t>Starting loop...Current count: 1Current count: 2Current count: 3Loop finished.</a:t>
            </a:r>
          </a:p>
        </p:txBody>
      </p:sp>
      <p:sp>
        <p:nvSpPr>
          <p:cNvPr id="1048661" name="Text 10"/>
          <p:cNvSpPr txBox="1"/>
          <p:nvPr/>
        </p:nvSpPr>
        <p:spPr>
          <a:xfrm>
            <a:off x="793790" y="6858000"/>
            <a:ext cx="13042822" cy="337612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This example demonstrates variable declaration, print statements (for both strings and integers), and the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ghuraw</a:t>
            </a:r>
            <a:r>
              <a:t> loop in action.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5" name="Text 0"/>
          <p:cNvSpPr txBox="1"/>
          <p:nvPr/>
        </p:nvSpPr>
        <p:spPr>
          <a:xfrm>
            <a:off x="6423864" y="1195506"/>
            <a:ext cx="1610321" cy="3429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lnSpc>
                <a:spcPts val="2700"/>
              </a:lnSpc>
              <a:defRPr sz="22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Current State</a:t>
            </a:r>
          </a:p>
        </p:txBody>
      </p:sp>
      <p:sp>
        <p:nvSpPr>
          <p:cNvPr id="1048666" name="Text 1"/>
          <p:cNvSpPr txBox="1"/>
          <p:nvPr/>
        </p:nvSpPr>
        <p:spPr>
          <a:xfrm>
            <a:off x="793790" y="1776651"/>
            <a:ext cx="7460357" cy="6985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5500"/>
              </a:lnSpc>
              <a:defRPr sz="44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ToyLang's Present Limitations</a:t>
            </a:r>
          </a:p>
        </p:txBody>
      </p:sp>
      <p:sp>
        <p:nvSpPr>
          <p:cNvPr id="1048667" name="Shape 2"/>
          <p:cNvSpPr/>
          <p:nvPr/>
        </p:nvSpPr>
        <p:spPr>
          <a:xfrm>
            <a:off x="793790" y="2825591"/>
            <a:ext cx="6407945" cy="2164676"/>
          </a:xfrm>
          <a:prstGeom prst="roundRect">
            <a:avLst>
              <a:gd name="adj" fmla="val 6759"/>
            </a:avLst>
          </a:prstGeom>
          <a:solidFill>
            <a:srgbClr val="1C1D1F"/>
          </a:solidFill>
          <a:ln w="30480">
            <a:solidFill>
              <a:srgbClr val="54555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68" name="Shape 3"/>
          <p:cNvSpPr/>
          <p:nvPr/>
        </p:nvSpPr>
        <p:spPr>
          <a:xfrm>
            <a:off x="763309" y="2825591"/>
            <a:ext cx="121922" cy="2164676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69" name="Text 4"/>
          <p:cNvSpPr txBox="1"/>
          <p:nvPr/>
        </p:nvSpPr>
        <p:spPr>
          <a:xfrm>
            <a:off x="1142523" y="3082885"/>
            <a:ext cx="3027164" cy="4191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3300"/>
              </a:lnSpc>
              <a:defRPr sz="2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No Function Support</a:t>
            </a:r>
          </a:p>
        </p:txBody>
      </p:sp>
      <p:sp>
        <p:nvSpPr>
          <p:cNvPr id="1048670" name="Text 5"/>
          <p:cNvSpPr txBox="1"/>
          <p:nvPr/>
        </p:nvSpPr>
        <p:spPr>
          <a:xfrm>
            <a:off x="1142523" y="3644265"/>
            <a:ext cx="5801917" cy="689733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The language currently lacks user-defined functions or standard library calls.</a:t>
            </a:r>
          </a:p>
        </p:txBody>
      </p:sp>
      <p:sp>
        <p:nvSpPr>
          <p:cNvPr id="1048671" name="Shape 6"/>
          <p:cNvSpPr/>
          <p:nvPr/>
        </p:nvSpPr>
        <p:spPr>
          <a:xfrm>
            <a:off x="7428548" y="2825591"/>
            <a:ext cx="6408064" cy="2164676"/>
          </a:xfrm>
          <a:prstGeom prst="roundRect">
            <a:avLst>
              <a:gd name="adj" fmla="val 6759"/>
            </a:avLst>
          </a:prstGeom>
          <a:solidFill>
            <a:srgbClr val="1C1D1F"/>
          </a:solidFill>
          <a:ln w="30480">
            <a:solidFill>
              <a:srgbClr val="54555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72" name="Shape 7"/>
          <p:cNvSpPr/>
          <p:nvPr/>
        </p:nvSpPr>
        <p:spPr>
          <a:xfrm>
            <a:off x="7398067" y="2825591"/>
            <a:ext cx="121921" cy="2164676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73" name="Text 8"/>
          <p:cNvSpPr txBox="1"/>
          <p:nvPr/>
        </p:nvSpPr>
        <p:spPr>
          <a:xfrm>
            <a:off x="7777281" y="3082885"/>
            <a:ext cx="2820492" cy="4191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3300"/>
              </a:lnSpc>
              <a:defRPr sz="2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Limited Data Types</a:t>
            </a:r>
          </a:p>
        </p:txBody>
      </p:sp>
      <p:sp>
        <p:nvSpPr>
          <p:cNvPr id="1048674" name="Text 9"/>
          <p:cNvSpPr txBox="1"/>
          <p:nvPr/>
        </p:nvSpPr>
        <p:spPr>
          <a:xfrm>
            <a:off x="7777281" y="3644265"/>
            <a:ext cx="5802036" cy="689733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Only supports integers and strings; no floating-point numbers, booleans (explicitly), or complex data structures.</a:t>
            </a:r>
          </a:p>
        </p:txBody>
      </p:sp>
      <p:sp>
        <p:nvSpPr>
          <p:cNvPr id="1048675" name="Shape 10"/>
          <p:cNvSpPr/>
          <p:nvPr/>
        </p:nvSpPr>
        <p:spPr>
          <a:xfrm>
            <a:off x="793790" y="5217081"/>
            <a:ext cx="6407945" cy="1817014"/>
          </a:xfrm>
          <a:prstGeom prst="roundRect">
            <a:avLst>
              <a:gd name="adj" fmla="val 8052"/>
            </a:avLst>
          </a:prstGeom>
          <a:solidFill>
            <a:srgbClr val="1C1D1F"/>
          </a:solidFill>
          <a:ln w="30480">
            <a:solidFill>
              <a:srgbClr val="54555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76" name="Shape 11"/>
          <p:cNvSpPr/>
          <p:nvPr/>
        </p:nvSpPr>
        <p:spPr>
          <a:xfrm>
            <a:off x="763309" y="5217081"/>
            <a:ext cx="121922" cy="1817014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77" name="Text 12"/>
          <p:cNvSpPr txBox="1"/>
          <p:nvPr/>
        </p:nvSpPr>
        <p:spPr>
          <a:xfrm>
            <a:off x="1142523" y="5474375"/>
            <a:ext cx="2727276" cy="4191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3300"/>
              </a:lnSpc>
              <a:defRPr sz="2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Basic Control Flow</a:t>
            </a:r>
          </a:p>
        </p:txBody>
      </p:sp>
      <p:sp>
        <p:nvSpPr>
          <p:cNvPr id="1048678" name="Text 13"/>
          <p:cNvSpPr txBox="1"/>
          <p:nvPr/>
        </p:nvSpPr>
        <p:spPr>
          <a:xfrm>
            <a:off x="1142523" y="6035754"/>
            <a:ext cx="5801917" cy="689733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/>
          <a:p>
            <a:pPr>
              <a:lnSpc>
                <a:spcPts val="2800"/>
              </a:lnSpc>
              <a:defRPr sz="17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Missing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t> and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continue</a:t>
            </a:r>
            <a:r>
              <a:t> statements for fine-grained loop control.</a:t>
            </a:r>
          </a:p>
        </p:txBody>
      </p:sp>
      <p:sp>
        <p:nvSpPr>
          <p:cNvPr id="1048679" name="Shape 14"/>
          <p:cNvSpPr/>
          <p:nvPr/>
        </p:nvSpPr>
        <p:spPr>
          <a:xfrm>
            <a:off x="7428548" y="5217081"/>
            <a:ext cx="6408064" cy="1817014"/>
          </a:xfrm>
          <a:prstGeom prst="roundRect">
            <a:avLst>
              <a:gd name="adj" fmla="val 8052"/>
            </a:avLst>
          </a:prstGeom>
          <a:solidFill>
            <a:srgbClr val="1C1D1F"/>
          </a:solidFill>
          <a:ln w="30480">
            <a:solidFill>
              <a:srgbClr val="545557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80" name="Shape 15"/>
          <p:cNvSpPr/>
          <p:nvPr/>
        </p:nvSpPr>
        <p:spPr>
          <a:xfrm>
            <a:off x="7398067" y="5217081"/>
            <a:ext cx="121921" cy="1817014"/>
          </a:xfrm>
          <a:prstGeom prst="roundRect">
            <a:avLst>
              <a:gd name="adj" fmla="val 27907"/>
            </a:avLst>
          </a:prstGeom>
          <a:solidFill>
            <a:srgbClr val="9FA58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81" name="Text 16"/>
          <p:cNvSpPr txBox="1"/>
          <p:nvPr/>
        </p:nvSpPr>
        <p:spPr>
          <a:xfrm>
            <a:off x="7777281" y="5474375"/>
            <a:ext cx="2006601" cy="4191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3300"/>
              </a:lnSpc>
              <a:defRPr sz="26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No User Input</a:t>
            </a:r>
          </a:p>
        </p:txBody>
      </p:sp>
      <p:sp>
        <p:nvSpPr>
          <p:cNvPr id="1048682" name="Text 17"/>
          <p:cNvSpPr txBox="1"/>
          <p:nvPr/>
        </p:nvSpPr>
        <p:spPr>
          <a:xfrm>
            <a:off x="7777281" y="6035754"/>
            <a:ext cx="5802036" cy="334133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>
              <a:lnSpc>
                <a:spcPts val="2800"/>
              </a:lnSpc>
              <a:defRPr sz="17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Programs cannot interactively receive input from the user.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6" name="Text 0"/>
          <p:cNvSpPr txBox="1"/>
          <p:nvPr/>
        </p:nvSpPr>
        <p:spPr>
          <a:xfrm>
            <a:off x="6461116" y="484823"/>
            <a:ext cx="1562101" cy="2667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 algn="ctr">
              <a:lnSpc>
                <a:spcPts val="2100"/>
              </a:lnSpc>
              <a:defRPr sz="17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The Road Ahead</a:t>
            </a:r>
          </a:p>
        </p:txBody>
      </p:sp>
      <p:sp>
        <p:nvSpPr>
          <p:cNvPr id="1048687" name="Text 1"/>
          <p:cNvSpPr txBox="1"/>
          <p:nvPr/>
        </p:nvSpPr>
        <p:spPr>
          <a:xfrm>
            <a:off x="616982" y="936427"/>
            <a:ext cx="4220468" cy="5461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4300"/>
              </a:lnSpc>
              <a:defRPr sz="3400" b="1">
                <a:solidFill>
                  <a:srgbClr val="E1E5CD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Future Enhancements</a:t>
            </a:r>
          </a:p>
        </p:txBody>
      </p:sp>
      <p:sp>
        <p:nvSpPr>
          <p:cNvPr id="1048688" name="Shape 2"/>
          <p:cNvSpPr/>
          <p:nvPr/>
        </p:nvSpPr>
        <p:spPr>
          <a:xfrm>
            <a:off x="616982" y="1751647"/>
            <a:ext cx="705089" cy="1057633"/>
          </a:xfrm>
          <a:prstGeom prst="roundRect">
            <a:avLst>
              <a:gd name="adj" fmla="val 50000"/>
            </a:avLst>
          </a:prstGeom>
          <a:solidFill>
            <a:srgbClr val="3B3C3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89" name="Text 3"/>
          <p:cNvSpPr txBox="1"/>
          <p:nvPr/>
        </p:nvSpPr>
        <p:spPr>
          <a:xfrm>
            <a:off x="837367" y="2115144"/>
            <a:ext cx="153963" cy="26161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20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1</a:t>
            </a:r>
          </a:p>
        </p:txBody>
      </p:sp>
      <p:sp>
        <p:nvSpPr>
          <p:cNvPr id="1048690" name="Text 4"/>
          <p:cNvSpPr txBox="1"/>
          <p:nvPr/>
        </p:nvSpPr>
        <p:spPr>
          <a:xfrm>
            <a:off x="1498282" y="1927860"/>
            <a:ext cx="2486869" cy="2666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7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Function Definition &amp; Calls</a:t>
            </a:r>
          </a:p>
        </p:txBody>
      </p:sp>
      <p:sp>
        <p:nvSpPr>
          <p:cNvPr id="1048691" name="Text 5"/>
          <p:cNvSpPr txBox="1"/>
          <p:nvPr/>
        </p:nvSpPr>
        <p:spPr>
          <a:xfrm>
            <a:off x="1498282" y="2308979"/>
            <a:ext cx="2504430" cy="2793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3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Enabling modularity and reusability.</a:t>
            </a:r>
          </a:p>
        </p:txBody>
      </p:sp>
      <p:sp>
        <p:nvSpPr>
          <p:cNvPr id="1048692" name="Shape 6"/>
          <p:cNvSpPr/>
          <p:nvPr/>
        </p:nvSpPr>
        <p:spPr>
          <a:xfrm>
            <a:off x="616982" y="2985491"/>
            <a:ext cx="705089" cy="1057633"/>
          </a:xfrm>
          <a:prstGeom prst="roundRect">
            <a:avLst>
              <a:gd name="adj" fmla="val 50000"/>
            </a:avLst>
          </a:prstGeom>
          <a:solidFill>
            <a:srgbClr val="3B3C3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93" name="Text 7"/>
          <p:cNvSpPr txBox="1"/>
          <p:nvPr/>
        </p:nvSpPr>
        <p:spPr>
          <a:xfrm>
            <a:off x="837367" y="3348990"/>
            <a:ext cx="153963" cy="26161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20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2</a:t>
            </a:r>
          </a:p>
        </p:txBody>
      </p:sp>
      <p:sp>
        <p:nvSpPr>
          <p:cNvPr id="1048694" name="Text 8"/>
          <p:cNvSpPr txBox="1"/>
          <p:nvPr/>
        </p:nvSpPr>
        <p:spPr>
          <a:xfrm>
            <a:off x="1498282" y="3161705"/>
            <a:ext cx="2207717" cy="2666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7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Enhanced Control Flow</a:t>
            </a:r>
          </a:p>
        </p:txBody>
      </p:sp>
      <p:sp>
        <p:nvSpPr>
          <p:cNvPr id="1048695" name="Text 9"/>
          <p:cNvSpPr txBox="1"/>
          <p:nvPr/>
        </p:nvSpPr>
        <p:spPr>
          <a:xfrm>
            <a:off x="1498282" y="3542824"/>
            <a:ext cx="2614663" cy="2794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ts val="2200"/>
              </a:lnSpc>
              <a:defRPr sz="13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Adding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t> and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continue</a:t>
            </a:r>
            <a:r>
              <a:t> for loops.</a:t>
            </a:r>
          </a:p>
        </p:txBody>
      </p:sp>
      <p:sp>
        <p:nvSpPr>
          <p:cNvPr id="1048696" name="Shape 10"/>
          <p:cNvSpPr/>
          <p:nvPr/>
        </p:nvSpPr>
        <p:spPr>
          <a:xfrm>
            <a:off x="616982" y="4219337"/>
            <a:ext cx="705089" cy="1057632"/>
          </a:xfrm>
          <a:prstGeom prst="roundRect">
            <a:avLst>
              <a:gd name="adj" fmla="val 50000"/>
            </a:avLst>
          </a:prstGeom>
          <a:solidFill>
            <a:srgbClr val="3B3C3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697" name="Text 11"/>
          <p:cNvSpPr txBox="1"/>
          <p:nvPr/>
        </p:nvSpPr>
        <p:spPr>
          <a:xfrm>
            <a:off x="837367" y="4582834"/>
            <a:ext cx="153963" cy="26161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20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3</a:t>
            </a:r>
          </a:p>
        </p:txBody>
      </p:sp>
      <p:sp>
        <p:nvSpPr>
          <p:cNvPr id="1048698" name="Text 12"/>
          <p:cNvSpPr txBox="1"/>
          <p:nvPr/>
        </p:nvSpPr>
        <p:spPr>
          <a:xfrm>
            <a:off x="1498282" y="4395549"/>
            <a:ext cx="990600" cy="2666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7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User Input</a:t>
            </a:r>
          </a:p>
        </p:txBody>
      </p:sp>
      <p:sp>
        <p:nvSpPr>
          <p:cNvPr id="1048699" name="Text 13"/>
          <p:cNvSpPr txBox="1"/>
          <p:nvPr/>
        </p:nvSpPr>
        <p:spPr>
          <a:xfrm>
            <a:off x="1498282" y="4776668"/>
            <a:ext cx="4916984" cy="2794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>
              <a:lnSpc>
                <a:spcPts val="2200"/>
              </a:lnSpc>
              <a:defRPr sz="13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pPr>
            <a:r>
              <a:t>Implementing a </a:t>
            </a:r>
            <a:r>
              <a:rPr>
                <a:latin typeface="Consolas"/>
                <a:ea typeface="Consolas"/>
                <a:cs typeface="Consolas"/>
                <a:sym typeface="Consolas"/>
              </a:rPr>
              <a:t>lo_dekhao</a:t>
            </a:r>
            <a:r>
              <a:t> (read) statement for interactive programs.</a:t>
            </a:r>
          </a:p>
        </p:txBody>
      </p:sp>
      <p:sp>
        <p:nvSpPr>
          <p:cNvPr id="1048700" name="Shape 14"/>
          <p:cNvSpPr/>
          <p:nvPr/>
        </p:nvSpPr>
        <p:spPr>
          <a:xfrm>
            <a:off x="616982" y="5453181"/>
            <a:ext cx="705089" cy="1057633"/>
          </a:xfrm>
          <a:prstGeom prst="roundRect">
            <a:avLst>
              <a:gd name="adj" fmla="val 50000"/>
            </a:avLst>
          </a:prstGeom>
          <a:solidFill>
            <a:srgbClr val="3B3C3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701" name="Text 15"/>
          <p:cNvSpPr txBox="1"/>
          <p:nvPr/>
        </p:nvSpPr>
        <p:spPr>
          <a:xfrm>
            <a:off x="837367" y="5816679"/>
            <a:ext cx="153963" cy="26161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20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4</a:t>
            </a:r>
          </a:p>
        </p:txBody>
      </p:sp>
      <p:sp>
        <p:nvSpPr>
          <p:cNvPr id="1048702" name="Text 16"/>
          <p:cNvSpPr txBox="1"/>
          <p:nvPr/>
        </p:nvSpPr>
        <p:spPr>
          <a:xfrm>
            <a:off x="1498282" y="5629393"/>
            <a:ext cx="1628726" cy="2666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7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More Data Types</a:t>
            </a:r>
          </a:p>
        </p:txBody>
      </p:sp>
      <p:sp>
        <p:nvSpPr>
          <p:cNvPr id="1048703" name="Text 17"/>
          <p:cNvSpPr txBox="1"/>
          <p:nvPr/>
        </p:nvSpPr>
        <p:spPr>
          <a:xfrm>
            <a:off x="1498282" y="6010512"/>
            <a:ext cx="3918297" cy="2793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3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Introducing floating-point numbers and possibly arrays.</a:t>
            </a:r>
          </a:p>
        </p:txBody>
      </p:sp>
      <p:sp>
        <p:nvSpPr>
          <p:cNvPr id="1048704" name="Shape 18"/>
          <p:cNvSpPr/>
          <p:nvPr/>
        </p:nvSpPr>
        <p:spPr>
          <a:xfrm>
            <a:off x="616982" y="6687025"/>
            <a:ext cx="705089" cy="1057633"/>
          </a:xfrm>
          <a:prstGeom prst="roundRect">
            <a:avLst>
              <a:gd name="adj" fmla="val 50000"/>
            </a:avLst>
          </a:prstGeom>
          <a:solidFill>
            <a:srgbClr val="3B3C3E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048705" name="Text 19"/>
          <p:cNvSpPr txBox="1"/>
          <p:nvPr/>
        </p:nvSpPr>
        <p:spPr>
          <a:xfrm>
            <a:off x="837367" y="7050523"/>
            <a:ext cx="153963" cy="26161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000"/>
              </a:lnSpc>
              <a:defRPr sz="20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5</a:t>
            </a:r>
          </a:p>
        </p:txBody>
      </p:sp>
      <p:sp>
        <p:nvSpPr>
          <p:cNvPr id="1048706" name="Text 20"/>
          <p:cNvSpPr txBox="1"/>
          <p:nvPr/>
        </p:nvSpPr>
        <p:spPr>
          <a:xfrm>
            <a:off x="1498282" y="6863239"/>
            <a:ext cx="2626817" cy="2667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100"/>
              </a:lnSpc>
              <a:defRPr sz="1700" b="1">
                <a:solidFill>
                  <a:srgbClr val="C2C4B5"/>
                </a:solidFill>
                <a:latin typeface="Outfit Bold"/>
                <a:ea typeface="Outfit Bold"/>
                <a:cs typeface="Outfit Bold"/>
                <a:sym typeface="Outfit Bold"/>
              </a:defRPr>
            </a:lvl1pPr>
          </a:lstStyle>
          <a:p>
            <a:r>
              <a:t>Error Handling Refinements</a:t>
            </a:r>
          </a:p>
        </p:txBody>
      </p:sp>
      <p:sp>
        <p:nvSpPr>
          <p:cNvPr id="1048707" name="Text 21"/>
          <p:cNvSpPr txBox="1"/>
          <p:nvPr/>
        </p:nvSpPr>
        <p:spPr>
          <a:xfrm>
            <a:off x="1498282" y="7244357"/>
            <a:ext cx="3220046" cy="2793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lnSpc>
                <a:spcPts val="2200"/>
              </a:lnSpc>
              <a:defRPr sz="1300">
                <a:solidFill>
                  <a:srgbClr val="C2C4B5"/>
                </a:solidFill>
                <a:latin typeface="Bitter"/>
                <a:ea typeface="Bitter"/>
                <a:cs typeface="Bitter"/>
                <a:sym typeface="Bitter"/>
              </a:defRPr>
            </a:lvl1pPr>
          </a:lstStyle>
          <a:p>
            <a:r>
              <a:t>More robust and informative error messages.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9pPr>
      </a:lstStyle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>
          <a:srgbClr val="000000"/>
        </a:fontRef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9pPr>
      </a:lstStyle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>
          <a:srgbClr val="000000"/>
        </a:fontRef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9pPr>
      </a:lstStyle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>
          <a:srgbClr val="000000"/>
        </a:fontRef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9pPr>
      </a:lstStyle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>
          <a:srgbClr val="000000"/>
        </a:fontRef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9pPr>
      </a:lstStyle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>
          <a:srgbClr val="000000"/>
        </a:fontRef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</a:defRPr>
        </a:lvl9pPr>
      </a:lstStyle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>
          <a:srgbClr val="000000"/>
        </a:fontRef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683</Words>
  <Application>Microsoft Office PowerPoint</Application>
  <PresentationFormat>Custom</PresentationFormat>
  <Paragraphs>86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Bitter</vt:lpstr>
      <vt:lpstr>Calibri</vt:lpstr>
      <vt:lpstr>Calibri Light</vt:lpstr>
      <vt:lpstr>Consolas</vt:lpstr>
      <vt:lpstr>Georgia</vt:lpstr>
      <vt:lpstr>Helvetica</vt:lpstr>
      <vt:lpstr>Outfit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RMX3081</dc:creator>
  <cp:lastModifiedBy>PC</cp:lastModifiedBy>
  <cp:revision>2</cp:revision>
  <dcterms:created xsi:type="dcterms:W3CDTF">2025-08-14T07:08:32Z</dcterms:created>
  <dcterms:modified xsi:type="dcterms:W3CDTF">2025-12-04T16:35:00Z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0a16d5d1ce334e3aa108b47bdad784d9</vt:lpwstr>
  </property>
</Properties>
</file>